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5"/>
  </p:notesMasterIdLst>
  <p:sldIdLst>
    <p:sldId id="294" r:id="rId2"/>
    <p:sldId id="300" r:id="rId3"/>
    <p:sldId id="297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9FA982-2E31-49C1-96F5-F2F50D818F71}">
          <p14:sldIdLst>
            <p14:sldId id="294"/>
            <p14:sldId id="300"/>
            <p14:sldId id="297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AF8"/>
    <a:srgbClr val="FF0066"/>
    <a:srgbClr val="CC0099"/>
    <a:srgbClr val="00FFFF"/>
    <a:srgbClr val="3BE812"/>
    <a:srgbClr val="068C06"/>
    <a:srgbClr val="0AE00A"/>
    <a:srgbClr val="068806"/>
    <a:srgbClr val="238B0B"/>
    <a:srgbClr val="0BE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70160" autoAdjust="0"/>
  </p:normalViewPr>
  <p:slideViewPr>
    <p:cSldViewPr snapToGrid="0">
      <p:cViewPr varScale="1">
        <p:scale>
          <a:sx n="70" d="100"/>
          <a:sy n="70" d="100"/>
        </p:scale>
        <p:origin x="12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-1650" y="85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68058020243163"/>
          <c:y val="3.6677356132174231E-2"/>
          <c:w val="0.88640640131665882"/>
          <c:h val="0.85389021305902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Charts!$Q$1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Charts!$P$2:$P$5</c:f>
              <c:strCache>
                <c:ptCount val="4"/>
                <c:pt idx="0">
                  <c:v>&lt;30 FT</c:v>
                </c:pt>
                <c:pt idx="1">
                  <c:v>35 FT</c:v>
                </c:pt>
                <c:pt idx="2">
                  <c:v>40 FT</c:v>
                </c:pt>
                <c:pt idx="3">
                  <c:v>&gt; 40 FT</c:v>
                </c:pt>
              </c:strCache>
            </c:strRef>
          </c:cat>
          <c:val>
            <c:numRef>
              <c:f>Charts!$Q$2:$Q$5</c:f>
              <c:numCache>
                <c:formatCode>0%</c:formatCode>
                <c:ptCount val="4"/>
                <c:pt idx="0">
                  <c:v>0.54</c:v>
                </c:pt>
                <c:pt idx="1">
                  <c:v>0.11</c:v>
                </c:pt>
                <c:pt idx="2">
                  <c:v>0.19</c:v>
                </c:pt>
                <c:pt idx="3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420224"/>
        <c:axId val="171419832"/>
      </c:barChart>
      <c:catAx>
        <c:axId val="171420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2">
                    <a:lumMod val="75000"/>
                  </a:schemeClr>
                </a:solidFill>
              </a:defRPr>
            </a:pPr>
            <a:endParaRPr lang="en-US"/>
          </a:p>
        </c:txPr>
        <c:crossAx val="171419832"/>
        <c:crosses val="autoZero"/>
        <c:auto val="1"/>
        <c:lblAlgn val="ctr"/>
        <c:lblOffset val="100"/>
        <c:noMultiLvlLbl val="0"/>
      </c:catAx>
      <c:valAx>
        <c:axId val="1714198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2">
                    <a:lumMod val="75000"/>
                  </a:schemeClr>
                </a:solidFill>
              </a:defRPr>
            </a:pPr>
            <a:endParaRPr lang="en-US"/>
          </a:p>
        </c:txPr>
        <c:crossAx val="171420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rgbClr val="002060"/>
              </a:solidFill>
            </a:ln>
          </c:spPr>
          <c:invertIfNegative val="0"/>
          <c:trendline>
            <c:spPr>
              <a:ln w="28575">
                <a:solidFill>
                  <a:srgbClr val="FF0066"/>
                </a:solidFill>
              </a:ln>
            </c:spPr>
            <c:trendlineType val="linear"/>
            <c:dispRSqr val="0"/>
            <c:dispEq val="0"/>
          </c:trendline>
          <c:cat>
            <c:numRef>
              <c:f>'Marina Data'!$B$2:$B$161</c:f>
              <c:numCache>
                <c:formatCode>General</c:formatCode>
                <c:ptCount val="160"/>
                <c:pt idx="0">
                  <c:v>1967</c:v>
                </c:pt>
                <c:pt idx="1">
                  <c:v>1970</c:v>
                </c:pt>
                <c:pt idx="2">
                  <c:v>1971</c:v>
                </c:pt>
                <c:pt idx="3">
                  <c:v>1971</c:v>
                </c:pt>
                <c:pt idx="4">
                  <c:v>1972</c:v>
                </c:pt>
                <c:pt idx="5">
                  <c:v>1972</c:v>
                </c:pt>
                <c:pt idx="6">
                  <c:v>1973</c:v>
                </c:pt>
                <c:pt idx="7">
                  <c:v>1973</c:v>
                </c:pt>
                <c:pt idx="8">
                  <c:v>1973</c:v>
                </c:pt>
                <c:pt idx="9">
                  <c:v>1974</c:v>
                </c:pt>
                <c:pt idx="10">
                  <c:v>1976</c:v>
                </c:pt>
                <c:pt idx="11">
                  <c:v>1976</c:v>
                </c:pt>
                <c:pt idx="12">
                  <c:v>1977</c:v>
                </c:pt>
                <c:pt idx="13">
                  <c:v>1977</c:v>
                </c:pt>
                <c:pt idx="14">
                  <c:v>1977</c:v>
                </c:pt>
                <c:pt idx="15">
                  <c:v>1977</c:v>
                </c:pt>
                <c:pt idx="16">
                  <c:v>1977</c:v>
                </c:pt>
                <c:pt idx="17">
                  <c:v>1977</c:v>
                </c:pt>
                <c:pt idx="18">
                  <c:v>1977</c:v>
                </c:pt>
                <c:pt idx="19">
                  <c:v>1979</c:v>
                </c:pt>
                <c:pt idx="20">
                  <c:v>1979</c:v>
                </c:pt>
                <c:pt idx="21">
                  <c:v>1979</c:v>
                </c:pt>
                <c:pt idx="22">
                  <c:v>1980</c:v>
                </c:pt>
                <c:pt idx="23">
                  <c:v>1980</c:v>
                </c:pt>
                <c:pt idx="24">
                  <c:v>1980</c:v>
                </c:pt>
                <c:pt idx="25">
                  <c:v>1982</c:v>
                </c:pt>
                <c:pt idx="26">
                  <c:v>1982</c:v>
                </c:pt>
                <c:pt idx="27">
                  <c:v>1983</c:v>
                </c:pt>
                <c:pt idx="28">
                  <c:v>1983</c:v>
                </c:pt>
                <c:pt idx="29">
                  <c:v>1983</c:v>
                </c:pt>
                <c:pt idx="30">
                  <c:v>1983</c:v>
                </c:pt>
                <c:pt idx="31">
                  <c:v>1984</c:v>
                </c:pt>
                <c:pt idx="32">
                  <c:v>1984</c:v>
                </c:pt>
                <c:pt idx="33">
                  <c:v>1984</c:v>
                </c:pt>
                <c:pt idx="34">
                  <c:v>1985</c:v>
                </c:pt>
                <c:pt idx="35">
                  <c:v>1986</c:v>
                </c:pt>
                <c:pt idx="36">
                  <c:v>1986</c:v>
                </c:pt>
                <c:pt idx="37">
                  <c:v>1987</c:v>
                </c:pt>
                <c:pt idx="38">
                  <c:v>1987</c:v>
                </c:pt>
                <c:pt idx="39">
                  <c:v>1988</c:v>
                </c:pt>
                <c:pt idx="40">
                  <c:v>1988</c:v>
                </c:pt>
                <c:pt idx="41">
                  <c:v>1989</c:v>
                </c:pt>
                <c:pt idx="42">
                  <c:v>1989</c:v>
                </c:pt>
                <c:pt idx="43">
                  <c:v>1989</c:v>
                </c:pt>
                <c:pt idx="44">
                  <c:v>1990</c:v>
                </c:pt>
                <c:pt idx="45">
                  <c:v>1990</c:v>
                </c:pt>
                <c:pt idx="46">
                  <c:v>1990</c:v>
                </c:pt>
                <c:pt idx="47">
                  <c:v>1990</c:v>
                </c:pt>
                <c:pt idx="48">
                  <c:v>1990</c:v>
                </c:pt>
                <c:pt idx="49">
                  <c:v>1991</c:v>
                </c:pt>
                <c:pt idx="50">
                  <c:v>1992</c:v>
                </c:pt>
                <c:pt idx="51">
                  <c:v>1992</c:v>
                </c:pt>
                <c:pt idx="52">
                  <c:v>1992</c:v>
                </c:pt>
                <c:pt idx="53">
                  <c:v>1992</c:v>
                </c:pt>
                <c:pt idx="54">
                  <c:v>1992</c:v>
                </c:pt>
                <c:pt idx="55">
                  <c:v>1992</c:v>
                </c:pt>
                <c:pt idx="56">
                  <c:v>1992</c:v>
                </c:pt>
                <c:pt idx="57">
                  <c:v>1992</c:v>
                </c:pt>
                <c:pt idx="58">
                  <c:v>1993</c:v>
                </c:pt>
                <c:pt idx="59">
                  <c:v>1993</c:v>
                </c:pt>
                <c:pt idx="60">
                  <c:v>1993</c:v>
                </c:pt>
                <c:pt idx="61">
                  <c:v>1993</c:v>
                </c:pt>
                <c:pt idx="62">
                  <c:v>1993</c:v>
                </c:pt>
                <c:pt idx="63">
                  <c:v>1993</c:v>
                </c:pt>
                <c:pt idx="64">
                  <c:v>1993</c:v>
                </c:pt>
                <c:pt idx="65">
                  <c:v>1994</c:v>
                </c:pt>
                <c:pt idx="66">
                  <c:v>1994</c:v>
                </c:pt>
                <c:pt idx="67">
                  <c:v>1994</c:v>
                </c:pt>
                <c:pt idx="68">
                  <c:v>1995</c:v>
                </c:pt>
                <c:pt idx="69">
                  <c:v>1995</c:v>
                </c:pt>
                <c:pt idx="70">
                  <c:v>1995</c:v>
                </c:pt>
                <c:pt idx="71">
                  <c:v>1995</c:v>
                </c:pt>
                <c:pt idx="72">
                  <c:v>1995</c:v>
                </c:pt>
                <c:pt idx="73">
                  <c:v>1995</c:v>
                </c:pt>
                <c:pt idx="74">
                  <c:v>1995</c:v>
                </c:pt>
                <c:pt idx="75">
                  <c:v>1996</c:v>
                </c:pt>
                <c:pt idx="76">
                  <c:v>1996</c:v>
                </c:pt>
                <c:pt idx="77">
                  <c:v>1996</c:v>
                </c:pt>
                <c:pt idx="78">
                  <c:v>1996</c:v>
                </c:pt>
                <c:pt idx="79">
                  <c:v>1996</c:v>
                </c:pt>
                <c:pt idx="80">
                  <c:v>1996</c:v>
                </c:pt>
                <c:pt idx="81">
                  <c:v>1996</c:v>
                </c:pt>
                <c:pt idx="82">
                  <c:v>1996</c:v>
                </c:pt>
                <c:pt idx="83">
                  <c:v>1996</c:v>
                </c:pt>
                <c:pt idx="84">
                  <c:v>1996</c:v>
                </c:pt>
                <c:pt idx="85">
                  <c:v>1996</c:v>
                </c:pt>
                <c:pt idx="86">
                  <c:v>1996</c:v>
                </c:pt>
                <c:pt idx="87">
                  <c:v>1996</c:v>
                </c:pt>
                <c:pt idx="88">
                  <c:v>1997</c:v>
                </c:pt>
                <c:pt idx="89">
                  <c:v>1997</c:v>
                </c:pt>
                <c:pt idx="90">
                  <c:v>1997</c:v>
                </c:pt>
                <c:pt idx="91">
                  <c:v>1997</c:v>
                </c:pt>
                <c:pt idx="92">
                  <c:v>1997</c:v>
                </c:pt>
                <c:pt idx="93">
                  <c:v>1997</c:v>
                </c:pt>
                <c:pt idx="94">
                  <c:v>1997</c:v>
                </c:pt>
                <c:pt idx="95">
                  <c:v>1997</c:v>
                </c:pt>
                <c:pt idx="96">
                  <c:v>1997</c:v>
                </c:pt>
                <c:pt idx="97">
                  <c:v>1998</c:v>
                </c:pt>
                <c:pt idx="98">
                  <c:v>1998</c:v>
                </c:pt>
                <c:pt idx="99">
                  <c:v>1998</c:v>
                </c:pt>
                <c:pt idx="100">
                  <c:v>1998</c:v>
                </c:pt>
                <c:pt idx="101">
                  <c:v>1999</c:v>
                </c:pt>
                <c:pt idx="102">
                  <c:v>1999</c:v>
                </c:pt>
                <c:pt idx="103">
                  <c:v>1999</c:v>
                </c:pt>
                <c:pt idx="104">
                  <c:v>1999</c:v>
                </c:pt>
                <c:pt idx="105">
                  <c:v>2000</c:v>
                </c:pt>
                <c:pt idx="106">
                  <c:v>2000</c:v>
                </c:pt>
                <c:pt idx="107">
                  <c:v>2000</c:v>
                </c:pt>
                <c:pt idx="108">
                  <c:v>2000</c:v>
                </c:pt>
                <c:pt idx="109">
                  <c:v>2000</c:v>
                </c:pt>
                <c:pt idx="110">
                  <c:v>2000</c:v>
                </c:pt>
                <c:pt idx="111">
                  <c:v>2001</c:v>
                </c:pt>
                <c:pt idx="112">
                  <c:v>2001</c:v>
                </c:pt>
                <c:pt idx="113">
                  <c:v>2002</c:v>
                </c:pt>
                <c:pt idx="114">
                  <c:v>2002</c:v>
                </c:pt>
                <c:pt idx="115">
                  <c:v>2003</c:v>
                </c:pt>
                <c:pt idx="116">
                  <c:v>2003</c:v>
                </c:pt>
                <c:pt idx="117">
                  <c:v>2003</c:v>
                </c:pt>
                <c:pt idx="118">
                  <c:v>2003</c:v>
                </c:pt>
                <c:pt idx="119">
                  <c:v>2003</c:v>
                </c:pt>
                <c:pt idx="120">
                  <c:v>2003</c:v>
                </c:pt>
                <c:pt idx="121">
                  <c:v>2003</c:v>
                </c:pt>
                <c:pt idx="122">
                  <c:v>2004</c:v>
                </c:pt>
                <c:pt idx="123">
                  <c:v>2004</c:v>
                </c:pt>
                <c:pt idx="124">
                  <c:v>2004</c:v>
                </c:pt>
                <c:pt idx="125">
                  <c:v>2005</c:v>
                </c:pt>
                <c:pt idx="126">
                  <c:v>2005</c:v>
                </c:pt>
                <c:pt idx="127">
                  <c:v>2005</c:v>
                </c:pt>
                <c:pt idx="128">
                  <c:v>2005</c:v>
                </c:pt>
                <c:pt idx="129">
                  <c:v>2005</c:v>
                </c:pt>
                <c:pt idx="130">
                  <c:v>2005</c:v>
                </c:pt>
                <c:pt idx="131">
                  <c:v>2006</c:v>
                </c:pt>
                <c:pt idx="132">
                  <c:v>2006</c:v>
                </c:pt>
                <c:pt idx="133">
                  <c:v>2007</c:v>
                </c:pt>
                <c:pt idx="134">
                  <c:v>2007</c:v>
                </c:pt>
                <c:pt idx="135">
                  <c:v>2007</c:v>
                </c:pt>
                <c:pt idx="136">
                  <c:v>2007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2009</c:v>
                </c:pt>
                <c:pt idx="141">
                  <c:v>2009</c:v>
                </c:pt>
                <c:pt idx="142">
                  <c:v>2009</c:v>
                </c:pt>
                <c:pt idx="143">
                  <c:v>2010</c:v>
                </c:pt>
                <c:pt idx="144">
                  <c:v>2011</c:v>
                </c:pt>
                <c:pt idx="145">
                  <c:v>2011</c:v>
                </c:pt>
                <c:pt idx="146">
                  <c:v>2012</c:v>
                </c:pt>
                <c:pt idx="147">
                  <c:v>2012</c:v>
                </c:pt>
                <c:pt idx="148">
                  <c:v>2013</c:v>
                </c:pt>
                <c:pt idx="149">
                  <c:v>2013</c:v>
                </c:pt>
                <c:pt idx="150">
                  <c:v>2013</c:v>
                </c:pt>
                <c:pt idx="151">
                  <c:v>2014</c:v>
                </c:pt>
                <c:pt idx="152">
                  <c:v>2014</c:v>
                </c:pt>
                <c:pt idx="153">
                  <c:v>2014</c:v>
                </c:pt>
                <c:pt idx="154">
                  <c:v>2014</c:v>
                </c:pt>
                <c:pt idx="155">
                  <c:v>2014</c:v>
                </c:pt>
                <c:pt idx="156">
                  <c:v>2015</c:v>
                </c:pt>
                <c:pt idx="157">
                  <c:v>2015</c:v>
                </c:pt>
                <c:pt idx="158">
                  <c:v>2015</c:v>
                </c:pt>
                <c:pt idx="159">
                  <c:v>2015</c:v>
                </c:pt>
              </c:numCache>
            </c:numRef>
          </c:cat>
          <c:val>
            <c:numRef>
              <c:f>'Marina Data'!$D$2:$D$161</c:f>
              <c:numCache>
                <c:formatCode>"$"#,##0.00_);[Red]\("$"#,##0.00\)</c:formatCode>
                <c:ptCount val="160"/>
                <c:pt idx="0">
                  <c:v>10000</c:v>
                </c:pt>
                <c:pt idx="1">
                  <c:v>4186.83</c:v>
                </c:pt>
                <c:pt idx="2">
                  <c:v>614467.18999999994</c:v>
                </c:pt>
                <c:pt idx="3">
                  <c:v>15402.43</c:v>
                </c:pt>
                <c:pt idx="4">
                  <c:v>15791.57</c:v>
                </c:pt>
                <c:pt idx="5">
                  <c:v>21814.26</c:v>
                </c:pt>
                <c:pt idx="6">
                  <c:v>2403.25</c:v>
                </c:pt>
                <c:pt idx="7">
                  <c:v>47307.13</c:v>
                </c:pt>
                <c:pt idx="8">
                  <c:v>126606.74</c:v>
                </c:pt>
                <c:pt idx="9">
                  <c:v>40275.33</c:v>
                </c:pt>
                <c:pt idx="10">
                  <c:v>1080.03</c:v>
                </c:pt>
                <c:pt idx="11">
                  <c:v>1075.67</c:v>
                </c:pt>
                <c:pt idx="12">
                  <c:v>1288234.75</c:v>
                </c:pt>
                <c:pt idx="13">
                  <c:v>55547.93</c:v>
                </c:pt>
                <c:pt idx="14">
                  <c:v>28330.7</c:v>
                </c:pt>
                <c:pt idx="15">
                  <c:v>322.31</c:v>
                </c:pt>
                <c:pt idx="16">
                  <c:v>507.07</c:v>
                </c:pt>
                <c:pt idx="17">
                  <c:v>946044.58</c:v>
                </c:pt>
                <c:pt idx="18">
                  <c:v>367799.61</c:v>
                </c:pt>
                <c:pt idx="19">
                  <c:v>418294.23</c:v>
                </c:pt>
                <c:pt idx="20">
                  <c:v>554.21</c:v>
                </c:pt>
                <c:pt idx="21">
                  <c:v>143757.99</c:v>
                </c:pt>
                <c:pt idx="22">
                  <c:v>12287.33</c:v>
                </c:pt>
                <c:pt idx="23">
                  <c:v>227206.93</c:v>
                </c:pt>
                <c:pt idx="24">
                  <c:v>734631.71</c:v>
                </c:pt>
                <c:pt idx="25">
                  <c:v>2799.64</c:v>
                </c:pt>
                <c:pt idx="26">
                  <c:v>113597.68</c:v>
                </c:pt>
                <c:pt idx="27">
                  <c:v>763.54</c:v>
                </c:pt>
                <c:pt idx="28">
                  <c:v>839.23</c:v>
                </c:pt>
                <c:pt idx="29">
                  <c:v>836.5</c:v>
                </c:pt>
                <c:pt idx="30">
                  <c:v>8217.93</c:v>
                </c:pt>
                <c:pt idx="31">
                  <c:v>17321.14</c:v>
                </c:pt>
                <c:pt idx="32">
                  <c:v>206.73</c:v>
                </c:pt>
                <c:pt idx="33">
                  <c:v>14893.76</c:v>
                </c:pt>
                <c:pt idx="34">
                  <c:v>139051.99</c:v>
                </c:pt>
                <c:pt idx="35">
                  <c:v>79556.44</c:v>
                </c:pt>
                <c:pt idx="36">
                  <c:v>5098.37</c:v>
                </c:pt>
                <c:pt idx="37">
                  <c:v>203216.7</c:v>
                </c:pt>
                <c:pt idx="38">
                  <c:v>2882.75</c:v>
                </c:pt>
                <c:pt idx="39">
                  <c:v>10470.5</c:v>
                </c:pt>
                <c:pt idx="40">
                  <c:v>4125.8500000000004</c:v>
                </c:pt>
                <c:pt idx="41">
                  <c:v>23397.13</c:v>
                </c:pt>
                <c:pt idx="42">
                  <c:v>64137.4</c:v>
                </c:pt>
                <c:pt idx="43">
                  <c:v>218387.82</c:v>
                </c:pt>
                <c:pt idx="44">
                  <c:v>293201.51</c:v>
                </c:pt>
                <c:pt idx="45">
                  <c:v>72016.679999999993</c:v>
                </c:pt>
                <c:pt idx="46">
                  <c:v>13018.75</c:v>
                </c:pt>
                <c:pt idx="47">
                  <c:v>10054.56</c:v>
                </c:pt>
                <c:pt idx="48">
                  <c:v>158464.24</c:v>
                </c:pt>
                <c:pt idx="49">
                  <c:v>84669.32</c:v>
                </c:pt>
                <c:pt idx="50">
                  <c:v>948.15</c:v>
                </c:pt>
                <c:pt idx="51">
                  <c:v>16440.23</c:v>
                </c:pt>
                <c:pt idx="52">
                  <c:v>56581.15</c:v>
                </c:pt>
                <c:pt idx="53">
                  <c:v>213481.34</c:v>
                </c:pt>
                <c:pt idx="54">
                  <c:v>85072.639999999999</c:v>
                </c:pt>
                <c:pt idx="55">
                  <c:v>10900</c:v>
                </c:pt>
                <c:pt idx="56">
                  <c:v>113782.88</c:v>
                </c:pt>
                <c:pt idx="57">
                  <c:v>2886.63</c:v>
                </c:pt>
                <c:pt idx="58">
                  <c:v>5785.3</c:v>
                </c:pt>
                <c:pt idx="59">
                  <c:v>14086.8</c:v>
                </c:pt>
                <c:pt idx="60">
                  <c:v>49942.33</c:v>
                </c:pt>
                <c:pt idx="61">
                  <c:v>40916.019999999997</c:v>
                </c:pt>
                <c:pt idx="62">
                  <c:v>5289</c:v>
                </c:pt>
                <c:pt idx="63">
                  <c:v>9352.5</c:v>
                </c:pt>
                <c:pt idx="64">
                  <c:v>16537.330000000002</c:v>
                </c:pt>
                <c:pt idx="65">
                  <c:v>3476.01</c:v>
                </c:pt>
                <c:pt idx="66">
                  <c:v>2079.0100000000002</c:v>
                </c:pt>
                <c:pt idx="67">
                  <c:v>986.38</c:v>
                </c:pt>
                <c:pt idx="68">
                  <c:v>63137.42</c:v>
                </c:pt>
                <c:pt idx="69">
                  <c:v>1870377.18</c:v>
                </c:pt>
                <c:pt idx="70">
                  <c:v>215862.01</c:v>
                </c:pt>
                <c:pt idx="71">
                  <c:v>140087.43</c:v>
                </c:pt>
                <c:pt idx="72">
                  <c:v>6460.5</c:v>
                </c:pt>
                <c:pt idx="73">
                  <c:v>17170.59</c:v>
                </c:pt>
                <c:pt idx="74">
                  <c:v>388707.53</c:v>
                </c:pt>
                <c:pt idx="75">
                  <c:v>267163.46000000002</c:v>
                </c:pt>
                <c:pt idx="76">
                  <c:v>2364.0500000000002</c:v>
                </c:pt>
                <c:pt idx="77">
                  <c:v>5635</c:v>
                </c:pt>
                <c:pt idx="78">
                  <c:v>2900</c:v>
                </c:pt>
                <c:pt idx="79">
                  <c:v>157771.21</c:v>
                </c:pt>
                <c:pt idx="80">
                  <c:v>15775</c:v>
                </c:pt>
                <c:pt idx="81">
                  <c:v>153157.03</c:v>
                </c:pt>
                <c:pt idx="82">
                  <c:v>14146.59</c:v>
                </c:pt>
                <c:pt idx="83">
                  <c:v>36734.800000000003</c:v>
                </c:pt>
                <c:pt idx="84">
                  <c:v>7552.35</c:v>
                </c:pt>
                <c:pt idx="85">
                  <c:v>1093.33</c:v>
                </c:pt>
                <c:pt idx="86">
                  <c:v>44022</c:v>
                </c:pt>
                <c:pt idx="87">
                  <c:v>76310.600000000006</c:v>
                </c:pt>
                <c:pt idx="88">
                  <c:v>45396.43</c:v>
                </c:pt>
                <c:pt idx="89">
                  <c:v>232891.51</c:v>
                </c:pt>
                <c:pt idx="90">
                  <c:v>803480.68</c:v>
                </c:pt>
                <c:pt idx="91">
                  <c:v>4819.5</c:v>
                </c:pt>
                <c:pt idx="92">
                  <c:v>23946.01</c:v>
                </c:pt>
                <c:pt idx="93">
                  <c:v>1765.68</c:v>
                </c:pt>
                <c:pt idx="94">
                  <c:v>16799.310000000001</c:v>
                </c:pt>
                <c:pt idx="95">
                  <c:v>241498.29</c:v>
                </c:pt>
                <c:pt idx="96">
                  <c:v>9917.6</c:v>
                </c:pt>
                <c:pt idx="97">
                  <c:v>96979.66</c:v>
                </c:pt>
                <c:pt idx="98">
                  <c:v>202315.65</c:v>
                </c:pt>
                <c:pt idx="99">
                  <c:v>145910.07999999999</c:v>
                </c:pt>
                <c:pt idx="100">
                  <c:v>73573.08</c:v>
                </c:pt>
                <c:pt idx="101">
                  <c:v>30415.96</c:v>
                </c:pt>
                <c:pt idx="102">
                  <c:v>38488.04</c:v>
                </c:pt>
                <c:pt idx="103">
                  <c:v>199165.26</c:v>
                </c:pt>
                <c:pt idx="104">
                  <c:v>6390.21</c:v>
                </c:pt>
                <c:pt idx="105">
                  <c:v>1762.53</c:v>
                </c:pt>
                <c:pt idx="106">
                  <c:v>754.6</c:v>
                </c:pt>
                <c:pt idx="107">
                  <c:v>256983.32</c:v>
                </c:pt>
                <c:pt idx="108">
                  <c:v>123991.22</c:v>
                </c:pt>
                <c:pt idx="109">
                  <c:v>47604.14</c:v>
                </c:pt>
                <c:pt idx="110">
                  <c:v>3000</c:v>
                </c:pt>
                <c:pt idx="111">
                  <c:v>26420.400000000001</c:v>
                </c:pt>
                <c:pt idx="112">
                  <c:v>2700.14</c:v>
                </c:pt>
                <c:pt idx="113">
                  <c:v>355.77</c:v>
                </c:pt>
                <c:pt idx="114">
                  <c:v>22043.15</c:v>
                </c:pt>
                <c:pt idx="115">
                  <c:v>7226</c:v>
                </c:pt>
                <c:pt idx="116">
                  <c:v>359815.85</c:v>
                </c:pt>
                <c:pt idx="117">
                  <c:v>12112.65</c:v>
                </c:pt>
                <c:pt idx="118">
                  <c:v>210787</c:v>
                </c:pt>
                <c:pt idx="119">
                  <c:v>2934.56</c:v>
                </c:pt>
                <c:pt idx="120">
                  <c:v>12140.71</c:v>
                </c:pt>
                <c:pt idx="121">
                  <c:v>8475</c:v>
                </c:pt>
                <c:pt idx="122">
                  <c:v>19374.03</c:v>
                </c:pt>
                <c:pt idx="123">
                  <c:v>1500065.44</c:v>
                </c:pt>
                <c:pt idx="124">
                  <c:v>40593.620000000003</c:v>
                </c:pt>
                <c:pt idx="125">
                  <c:v>222776.38</c:v>
                </c:pt>
                <c:pt idx="126">
                  <c:v>7945.57</c:v>
                </c:pt>
                <c:pt idx="127">
                  <c:v>1043173.2</c:v>
                </c:pt>
                <c:pt idx="128">
                  <c:v>86829.34</c:v>
                </c:pt>
                <c:pt idx="129">
                  <c:v>18770.22</c:v>
                </c:pt>
                <c:pt idx="130">
                  <c:v>1653959.76</c:v>
                </c:pt>
                <c:pt idx="131">
                  <c:v>1733588.74</c:v>
                </c:pt>
                <c:pt idx="132">
                  <c:v>25207.21</c:v>
                </c:pt>
                <c:pt idx="133">
                  <c:v>43175.26</c:v>
                </c:pt>
                <c:pt idx="134">
                  <c:v>47375.25</c:v>
                </c:pt>
                <c:pt idx="135">
                  <c:v>92646.34</c:v>
                </c:pt>
                <c:pt idx="136">
                  <c:v>191236.07</c:v>
                </c:pt>
                <c:pt idx="137">
                  <c:v>18914.38</c:v>
                </c:pt>
                <c:pt idx="138">
                  <c:v>892520</c:v>
                </c:pt>
                <c:pt idx="139">
                  <c:v>2525733.9300000002</c:v>
                </c:pt>
                <c:pt idx="140">
                  <c:v>353142.35</c:v>
                </c:pt>
                <c:pt idx="141">
                  <c:v>54076.35</c:v>
                </c:pt>
                <c:pt idx="142">
                  <c:v>37099.93</c:v>
                </c:pt>
                <c:pt idx="143">
                  <c:v>250000</c:v>
                </c:pt>
                <c:pt idx="144">
                  <c:v>20925.52</c:v>
                </c:pt>
                <c:pt idx="145">
                  <c:v>14959.46</c:v>
                </c:pt>
                <c:pt idx="146">
                  <c:v>3000000</c:v>
                </c:pt>
                <c:pt idx="147">
                  <c:v>20036.55</c:v>
                </c:pt>
                <c:pt idx="148">
                  <c:v>56113</c:v>
                </c:pt>
                <c:pt idx="149">
                  <c:v>90000</c:v>
                </c:pt>
                <c:pt idx="150">
                  <c:v>500000</c:v>
                </c:pt>
                <c:pt idx="151">
                  <c:v>40000</c:v>
                </c:pt>
                <c:pt idx="152">
                  <c:v>20856.18</c:v>
                </c:pt>
                <c:pt idx="153">
                  <c:v>6893</c:v>
                </c:pt>
                <c:pt idx="154">
                  <c:v>2400</c:v>
                </c:pt>
                <c:pt idx="155">
                  <c:v>161000</c:v>
                </c:pt>
                <c:pt idx="156">
                  <c:v>500000</c:v>
                </c:pt>
                <c:pt idx="157">
                  <c:v>100000</c:v>
                </c:pt>
                <c:pt idx="158">
                  <c:v>56000</c:v>
                </c:pt>
                <c:pt idx="159">
                  <c:v>100319.87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416304"/>
        <c:axId val="171415912"/>
      </c:barChart>
      <c:catAx>
        <c:axId val="17141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2">
                    <a:lumMod val="75000"/>
                  </a:schemeClr>
                </a:solidFill>
              </a:defRPr>
            </a:pPr>
            <a:endParaRPr lang="en-US"/>
          </a:p>
        </c:txPr>
        <c:crossAx val="171415912"/>
        <c:crosses val="autoZero"/>
        <c:auto val="1"/>
        <c:lblAlgn val="ctr"/>
        <c:lblOffset val="100"/>
        <c:tickLblSkip val="15"/>
        <c:tickMarkSkip val="5"/>
        <c:noMultiLvlLbl val="0"/>
      </c:catAx>
      <c:valAx>
        <c:axId val="171415912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&quot;$&quot;#,##0_);[Red]\(&quot;$&quot;#,##0\)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2">
                    <a:lumMod val="75000"/>
                  </a:schemeClr>
                </a:solidFill>
              </a:defRPr>
            </a:pPr>
            <a:endParaRPr lang="en-US"/>
          </a:p>
        </c:txPr>
        <c:crossAx val="171416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'Marina Data'!$E$166:$E$175</c:f>
              <c:strCache>
                <c:ptCount val="10"/>
                <c:pt idx="0">
                  <c:v>Maintenance Dredging</c:v>
                </c:pt>
                <c:pt idx="1">
                  <c:v>In-water moorage improvements/maintenance/repair</c:v>
                </c:pt>
                <c:pt idx="2">
                  <c:v>Upland Support Facilities</c:v>
                </c:pt>
                <c:pt idx="3">
                  <c:v>Commercial/industrial space</c:v>
                </c:pt>
                <c:pt idx="4">
                  <c:v>Dry storage infrastructure</c:v>
                </c:pt>
                <c:pt idx="5">
                  <c:v>Launch and haul-out infrastructure</c:v>
                </c:pt>
                <c:pt idx="6">
                  <c:v>Upland Infrastructure (lighting, parking, utilities, roads)</c:v>
                </c:pt>
                <c:pt idx="7">
                  <c:v>Security</c:v>
                </c:pt>
                <c:pt idx="8">
                  <c:v>Public Access and Park Amenities</c:v>
                </c:pt>
                <c:pt idx="9">
                  <c:v>Marine Fuel Facility</c:v>
                </c:pt>
              </c:strCache>
            </c:strRef>
          </c:cat>
          <c:val>
            <c:numRef>
              <c:f>'Marina Data'!$D$166:$D$175</c:f>
              <c:numCache>
                <c:formatCode>"$"#,##0.00_);[Red]\("$"#,##0.00\)</c:formatCode>
                <c:ptCount val="10"/>
                <c:pt idx="0">
                  <c:v>5409218.1100000003</c:v>
                </c:pt>
                <c:pt idx="1">
                  <c:v>5109378.6499999994</c:v>
                </c:pt>
                <c:pt idx="2">
                  <c:v>1137719.6199999999</c:v>
                </c:pt>
                <c:pt idx="3">
                  <c:v>7164517.3100000005</c:v>
                </c:pt>
                <c:pt idx="4">
                  <c:v>1812468.77</c:v>
                </c:pt>
                <c:pt idx="5">
                  <c:v>2512296</c:v>
                </c:pt>
                <c:pt idx="6">
                  <c:v>1576091.9</c:v>
                </c:pt>
                <c:pt idx="7">
                  <c:v>263979.45</c:v>
                </c:pt>
                <c:pt idx="8">
                  <c:v>122194.15</c:v>
                </c:pt>
                <c:pt idx="9">
                  <c:v>425962.77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415128"/>
        <c:axId val="171413952"/>
      </c:barChart>
      <c:catAx>
        <c:axId val="171415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2">
                    <a:lumMod val="75000"/>
                  </a:schemeClr>
                </a:solidFill>
              </a:defRPr>
            </a:pPr>
            <a:endParaRPr lang="en-US"/>
          </a:p>
        </c:txPr>
        <c:crossAx val="171413952"/>
        <c:crosses val="autoZero"/>
        <c:auto val="1"/>
        <c:lblAlgn val="ctr"/>
        <c:lblOffset val="100"/>
        <c:noMultiLvlLbl val="0"/>
      </c:catAx>
      <c:valAx>
        <c:axId val="171413952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&quot;$&quot;#,##0_);[Red]\(&quot;$&quot;#,##0\)" sourceLinked="0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solidFill>
                  <a:schemeClr val="bg2">
                    <a:lumMod val="75000"/>
                  </a:schemeClr>
                </a:solidFill>
              </a:defRPr>
            </a:pPr>
            <a:endParaRPr lang="en-US"/>
          </a:p>
        </c:txPr>
        <c:crossAx val="17141512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400" b="1" i="0" baseline="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0.25077</cdr:x>
      <cdr:y>0.14543</cdr:y>
    </cdr:from>
    <cdr:to>
      <cdr:x>0.31099</cdr:x>
      <cdr:y>0.2108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2063711" y="684767"/>
          <a:ext cx="49564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dirty="0" smtClean="0">
              <a:solidFill>
                <a:schemeClr val="bg2">
                  <a:lumMod val="75000"/>
                </a:schemeClr>
              </a:solidFill>
            </a:rPr>
            <a:t>17%</a:t>
          </a:r>
          <a:endParaRPr lang="en-US" sz="1400" b="0" dirty="0">
            <a:solidFill>
              <a:schemeClr val="bg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0.33256</cdr:x>
      <cdr:y>0.38088</cdr:y>
    </cdr:from>
    <cdr:to>
      <cdr:x>0.38169</cdr:x>
      <cdr:y>0.44624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2736869" y="1793370"/>
          <a:ext cx="40427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dirty="0" smtClean="0">
              <a:solidFill>
                <a:schemeClr val="bg2">
                  <a:lumMod val="75000"/>
                </a:schemeClr>
              </a:solidFill>
            </a:rPr>
            <a:t>4%</a:t>
          </a:r>
          <a:endParaRPr lang="en-US" sz="1400" b="0" dirty="0">
            <a:solidFill>
              <a:schemeClr val="bg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0.41204</cdr:x>
      <cdr:y>0.03293</cdr:y>
    </cdr:from>
    <cdr:to>
      <cdr:x>0.47226</cdr:x>
      <cdr:y>0.0983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3390889" y="155048"/>
          <a:ext cx="49564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dirty="0" smtClean="0">
              <a:solidFill>
                <a:schemeClr val="bg2">
                  <a:lumMod val="75000"/>
                </a:schemeClr>
              </a:solidFill>
            </a:rPr>
            <a:t>24%</a:t>
          </a:r>
          <a:endParaRPr lang="en-US" sz="1400" b="0" dirty="0">
            <a:solidFill>
              <a:schemeClr val="bg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0.50154</cdr:x>
      <cdr:y>0.34378</cdr:y>
    </cdr:from>
    <cdr:to>
      <cdr:x>0.55066</cdr:x>
      <cdr:y>0.40915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27467" y="1618720"/>
          <a:ext cx="40427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dirty="0" smtClean="0">
              <a:solidFill>
                <a:schemeClr val="bg2">
                  <a:lumMod val="75000"/>
                </a:schemeClr>
              </a:solidFill>
            </a:rPr>
            <a:t>6%</a:t>
          </a:r>
          <a:endParaRPr lang="en-US" sz="1400" b="0" dirty="0">
            <a:solidFill>
              <a:schemeClr val="bg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0.58333</cdr:x>
      <cdr:y>0.29523</cdr:y>
    </cdr:from>
    <cdr:to>
      <cdr:x>0.63245</cdr:x>
      <cdr:y>0.3606</cdr:y>
    </cdr:to>
    <cdr:sp macro="" textlink="">
      <cdr:nvSpPr>
        <cdr:cNvPr id="6" name="TextBox 4"/>
        <cdr:cNvSpPr txBox="1"/>
      </cdr:nvSpPr>
      <cdr:spPr>
        <a:xfrm xmlns:a="http://schemas.openxmlformats.org/drawingml/2006/main">
          <a:off x="4800566" y="1390113"/>
          <a:ext cx="40427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dirty="0" smtClean="0">
              <a:solidFill>
                <a:schemeClr val="bg2">
                  <a:lumMod val="75000"/>
                </a:schemeClr>
              </a:solidFill>
            </a:rPr>
            <a:t>8%</a:t>
          </a:r>
          <a:endParaRPr lang="en-US" sz="1400" b="0" dirty="0">
            <a:solidFill>
              <a:schemeClr val="bg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0.66821</cdr:x>
      <cdr:y>0.35525</cdr:y>
    </cdr:from>
    <cdr:to>
      <cdr:x>0.71733</cdr:x>
      <cdr:y>0.42062</cdr:y>
    </cdr:to>
    <cdr:sp macro="" textlink="">
      <cdr:nvSpPr>
        <cdr:cNvPr id="7" name="TextBox 4"/>
        <cdr:cNvSpPr txBox="1"/>
      </cdr:nvSpPr>
      <cdr:spPr>
        <a:xfrm xmlns:a="http://schemas.openxmlformats.org/drawingml/2006/main">
          <a:off x="5499095" y="1672713"/>
          <a:ext cx="40427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dirty="0" smtClean="0">
              <a:solidFill>
                <a:schemeClr val="bg2">
                  <a:lumMod val="75000"/>
                </a:schemeClr>
              </a:solidFill>
            </a:rPr>
            <a:t>5%</a:t>
          </a:r>
          <a:endParaRPr lang="en-US" sz="1400" b="0" dirty="0">
            <a:solidFill>
              <a:schemeClr val="bg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0.74922</cdr:x>
      <cdr:y>0.42471</cdr:y>
    </cdr:from>
    <cdr:to>
      <cdr:x>0.79835</cdr:x>
      <cdr:y>0.49007</cdr:y>
    </cdr:to>
    <cdr:sp macro="" textlink="">
      <cdr:nvSpPr>
        <cdr:cNvPr id="8" name="TextBox 4"/>
        <cdr:cNvSpPr txBox="1"/>
      </cdr:nvSpPr>
      <cdr:spPr>
        <a:xfrm xmlns:a="http://schemas.openxmlformats.org/drawingml/2006/main">
          <a:off x="6165814" y="1999752"/>
          <a:ext cx="40427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dirty="0" smtClean="0">
              <a:solidFill>
                <a:schemeClr val="bg2">
                  <a:lumMod val="75000"/>
                </a:schemeClr>
              </a:solidFill>
            </a:rPr>
            <a:t>1%</a:t>
          </a:r>
          <a:endParaRPr lang="en-US" sz="1400" b="0" dirty="0">
            <a:solidFill>
              <a:schemeClr val="bg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0.82214</cdr:x>
      <cdr:y>0.4355</cdr:y>
    </cdr:from>
    <cdr:to>
      <cdr:x>0.88861</cdr:x>
      <cdr:y>0.50086</cdr:y>
    </cdr:to>
    <cdr:sp macro="" textlink="">
      <cdr:nvSpPr>
        <cdr:cNvPr id="9" name="TextBox 4"/>
        <cdr:cNvSpPr txBox="1"/>
      </cdr:nvSpPr>
      <cdr:spPr>
        <a:xfrm xmlns:a="http://schemas.openxmlformats.org/drawingml/2006/main">
          <a:off x="6765924" y="2050557"/>
          <a:ext cx="54694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dirty="0" smtClean="0">
              <a:solidFill>
                <a:schemeClr val="bg2">
                  <a:lumMod val="75000"/>
                </a:schemeClr>
              </a:solidFill>
            </a:rPr>
            <a:t>0.4%</a:t>
          </a:r>
          <a:endParaRPr lang="en-US" sz="1400" b="0" dirty="0">
            <a:solidFill>
              <a:schemeClr val="bg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0.92129</cdr:x>
      <cdr:y>0.42403</cdr:y>
    </cdr:from>
    <cdr:to>
      <cdr:x>0.97081</cdr:x>
      <cdr:y>0.48939</cdr:y>
    </cdr:to>
    <cdr:sp macro="" textlink="">
      <cdr:nvSpPr>
        <cdr:cNvPr id="11" name="TextBox 4"/>
        <cdr:cNvSpPr txBox="1"/>
      </cdr:nvSpPr>
      <cdr:spPr>
        <a:xfrm xmlns:a="http://schemas.openxmlformats.org/drawingml/2006/main">
          <a:off x="7581872" y="1996538"/>
          <a:ext cx="40748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dirty="0" smtClean="0">
              <a:solidFill>
                <a:schemeClr val="bg2">
                  <a:lumMod val="75000"/>
                </a:schemeClr>
              </a:solidFill>
            </a:rPr>
            <a:t>1%</a:t>
          </a:r>
          <a:endParaRPr lang="en-US" sz="1400" b="0" dirty="0">
            <a:solidFill>
              <a:schemeClr val="bg2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99B3A461-5D78-415D-AAF8-CEF4F3DF527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83C9355F-3F4A-49A7-9288-3E97A3592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4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56E7A-91A6-42F5-A47F-C5D4E3F1A213}" type="slidenum">
              <a:rPr lang="en-US"/>
              <a:pPr/>
              <a:t>1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276486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9355F-3F4A-49A7-9288-3E97A3592D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46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9355F-3F4A-49A7-9288-3E97A3592D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04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9355F-3F4A-49A7-9288-3E97A3592D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44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9355F-3F4A-49A7-9288-3E97A3592D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93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9355F-3F4A-49A7-9288-3E97A3592D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19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9355F-3F4A-49A7-9288-3E97A3592D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19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9355F-3F4A-49A7-9288-3E97A3592D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35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9355F-3F4A-49A7-9288-3E97A3592D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12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9355F-3F4A-49A7-9288-3E97A3592D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67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9355F-3F4A-49A7-9288-3E97A3592D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51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9355F-3F4A-49A7-9288-3E97A3592D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2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9355F-3F4A-49A7-9288-3E97A3592D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7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1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351F-53B1-3B4C-8CD4-15B0457E8E3F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0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8F6-4F69-E448-82E4-3FF8C30628E4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3980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BAD4-EC93-8B4C-97AE-9AB5F3271B19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032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50E-E079-6441-81E7-806D30677343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3721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30AF-FFB7-DE42-B481-AAC2589869DA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629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44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83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873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248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18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101AB-24AF-43C0-8BFF-C9A61F83ED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8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0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4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7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92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8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1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1" y="6177962"/>
            <a:ext cx="9144000" cy="680037"/>
          </a:xfrm>
          <a:prstGeom prst="rect">
            <a:avLst/>
          </a:prstGeom>
          <a:solidFill>
            <a:srgbClr val="BBCD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6" descr="O:\Logos\PND Logos\2013\RGB.png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319856"/>
            <a:ext cx="887445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J:\2013 Project Files\134060 --- La Conner Marina Master Plan Update\D. Drawings and Deliverables\Draft Report\Preliminary Figures\Port-of-Skagit.png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6378427"/>
            <a:ext cx="1568680" cy="27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" descr="J:\2013 Project Files\134060 --- La Conner Marina Master Plan Update\D. Drawings and Deliverables\Draft Report\Preliminary Figures\port.png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6256670"/>
            <a:ext cx="527050" cy="5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Straight Arrow Connector 64"/>
          <p:cNvCxnSpPr/>
          <p:nvPr userDrawn="1"/>
        </p:nvCxnSpPr>
        <p:spPr>
          <a:xfrm>
            <a:off x="0" y="6177962"/>
            <a:ext cx="9144001" cy="0"/>
          </a:xfrm>
          <a:prstGeom prst="straightConnector1">
            <a:avLst/>
          </a:prstGeom>
          <a:ln w="38100">
            <a:solidFill>
              <a:srgbClr val="3F5644"/>
            </a:solidFill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87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LaConnerMarina/?ref=hl" TargetMode="External"/><Relationship Id="rId3" Type="http://schemas.openxmlformats.org/officeDocument/2006/relationships/image" Target="../media/image17.jpeg"/><Relationship Id="rId7" Type="http://schemas.openxmlformats.org/officeDocument/2006/relationships/hyperlink" Target="https://www.facebook.com/portofskagi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hyperlink" Target="mailto:andrew@portofskagit.com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hyperlink" Target="http://www.portofskagi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portofskagit.com/about-the-port/history-of-your-por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portofskagit.com/la-conner-marina/boaters-services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jpg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1112108"/>
            <a:ext cx="9144000" cy="3581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cap="none" dirty="0" smtClean="0">
                <a:solidFill>
                  <a:srgbClr val="002060"/>
                </a:solidFill>
                <a:effectLst/>
                <a:latin typeface="CG Omega" panose="020B0502050508020304" pitchFamily="34" charset="0"/>
              </a:rPr>
              <a:t>La Conner Marina Master Plan Update </a:t>
            </a:r>
            <a:br>
              <a:rPr lang="en-US" sz="4400" cap="none" dirty="0" smtClean="0">
                <a:solidFill>
                  <a:srgbClr val="002060"/>
                </a:solidFill>
                <a:effectLst/>
                <a:latin typeface="CG Omega" panose="020B0502050508020304" pitchFamily="34" charset="0"/>
              </a:rPr>
            </a:br>
            <a:r>
              <a:rPr lang="en-US" sz="3600" i="1" cap="none" dirty="0" smtClean="0">
                <a:solidFill>
                  <a:srgbClr val="002060"/>
                </a:solidFill>
                <a:effectLst/>
                <a:latin typeface="CG Omega" panose="020B0502050508020304" pitchFamily="34" charset="0"/>
              </a:rPr>
              <a:t/>
            </a:r>
            <a:br>
              <a:rPr lang="en-US" sz="3600" i="1" cap="none" dirty="0" smtClean="0">
                <a:solidFill>
                  <a:srgbClr val="002060"/>
                </a:solidFill>
                <a:effectLst/>
                <a:latin typeface="CG Omega" panose="020B0502050508020304" pitchFamily="34" charset="0"/>
              </a:rPr>
            </a:br>
            <a:r>
              <a:rPr lang="en-US" sz="3600" i="1" cap="none" dirty="0" smtClean="0">
                <a:solidFill>
                  <a:srgbClr val="002060"/>
                </a:solidFill>
                <a:effectLst/>
                <a:latin typeface="CG Omega" panose="020B0502050508020304" pitchFamily="34" charset="0"/>
              </a:rPr>
              <a:t>November/December 2015</a:t>
            </a:r>
            <a:endParaRPr lang="en-US" sz="2400" dirty="0" smtClean="0">
              <a:solidFill>
                <a:srgbClr val="002060"/>
              </a:solidFill>
              <a:effectLst/>
              <a:latin typeface="CG Omega" panose="020B05020505080203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108"/>
            <a:ext cx="9144000" cy="201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8" y="187028"/>
            <a:ext cx="3657298" cy="700982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14901" y="5536276"/>
            <a:ext cx="1828800" cy="432262"/>
          </a:xfrm>
          <a:prstGeom prst="rect">
            <a:avLst/>
          </a:prstGeom>
          <a:solidFill>
            <a:schemeClr val="accent1">
              <a:alpha val="89000"/>
            </a:schemeClr>
          </a:solidFill>
          <a:ln>
            <a:solidFill>
              <a:schemeClr val="bg2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dirty="0" smtClean="0"/>
              <a:t>History</a:t>
            </a:r>
            <a:endParaRPr lang="en-US" altLang="en-US" sz="2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629352" y="5536276"/>
            <a:ext cx="1828800" cy="432262"/>
          </a:xfrm>
          <a:prstGeom prst="rect">
            <a:avLst/>
          </a:prstGeom>
          <a:solidFill>
            <a:schemeClr val="accent2">
              <a:lumMod val="60000"/>
              <a:lumOff val="40000"/>
              <a:alpha val="89000"/>
            </a:schemeClr>
          </a:solidFill>
          <a:ln>
            <a:solidFill>
              <a:schemeClr val="bg2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dirty="0" smtClean="0"/>
              <a:t>Vision</a:t>
            </a:r>
            <a:endParaRPr lang="en-US" altLang="en-US" sz="20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643803" y="5536276"/>
            <a:ext cx="1828800" cy="432262"/>
          </a:xfrm>
          <a:prstGeom prst="rect">
            <a:avLst/>
          </a:prstGeom>
          <a:solidFill>
            <a:schemeClr val="tx2">
              <a:lumMod val="20000"/>
              <a:lumOff val="80000"/>
              <a:alpha val="89000"/>
            </a:schemeClr>
          </a:solidFill>
          <a:ln>
            <a:solidFill>
              <a:schemeClr val="bg2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dirty="0" smtClean="0">
                <a:latin typeface="CG Omega" panose="020B0502050508020304" pitchFamily="34" charset="0"/>
              </a:rPr>
              <a:t>Master Plan</a:t>
            </a:r>
            <a:endParaRPr lang="en-US" altLang="en-US" sz="2000" dirty="0">
              <a:latin typeface="CG Omega" panose="020B05020505080203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1157" y="6014091"/>
            <a:ext cx="894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2-4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23856" y="6018557"/>
            <a:ext cx="884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5-6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18662" y="6014091"/>
            <a:ext cx="991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7-12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403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108"/>
            <a:ext cx="9144000" cy="201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8" y="187028"/>
            <a:ext cx="3657298" cy="7009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81362" y="1703736"/>
            <a:ext cx="3062638" cy="51542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211847" y="1886616"/>
            <a:ext cx="27155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G Omega" panose="020B0502050508020304" pitchFamily="34" charset="0"/>
              </a:rPr>
              <a:t>Channel needs to be dredged every 3 years to maintain navigation depth. </a:t>
            </a:r>
            <a:endParaRPr lang="en-US" dirty="0" smtClean="0">
              <a:latin typeface="CG Omega" panose="020B0502050508020304" pitchFamily="34" charset="0"/>
            </a:endParaRPr>
          </a:p>
          <a:p>
            <a:endParaRPr lang="en-US" dirty="0" smtClean="0">
              <a:latin typeface="CG Omega" panose="020B0502050508020304" pitchFamily="34" charset="0"/>
            </a:endParaRPr>
          </a:p>
          <a:p>
            <a:r>
              <a:rPr lang="en-US" dirty="0" smtClean="0">
                <a:latin typeface="CG Omega" panose="020B0502050508020304" pitchFamily="34" charset="0"/>
              </a:rPr>
              <a:t>Corps </a:t>
            </a:r>
            <a:r>
              <a:rPr lang="en-US" dirty="0">
                <a:latin typeface="CG Omega" panose="020B0502050508020304" pitchFamily="34" charset="0"/>
              </a:rPr>
              <a:t>of </a:t>
            </a:r>
            <a:r>
              <a:rPr lang="en-US" dirty="0" smtClean="0">
                <a:latin typeface="CG Omega" panose="020B0502050508020304" pitchFamily="34" charset="0"/>
              </a:rPr>
              <a:t>Engineers </a:t>
            </a:r>
            <a:r>
              <a:rPr lang="en-US" dirty="0">
                <a:latin typeface="CG Omega" panose="020B0502050508020304" pitchFamily="34" charset="0"/>
              </a:rPr>
              <a:t>completes this work with funding provided by Congress. </a:t>
            </a:r>
            <a:endParaRPr lang="en-US" dirty="0" smtClean="0">
              <a:latin typeface="CG Omega" panose="020B0502050508020304" pitchFamily="34" charset="0"/>
            </a:endParaRPr>
          </a:p>
          <a:p>
            <a:endParaRPr lang="en-US" dirty="0">
              <a:latin typeface="CG Omega" panose="020B0502050508020304" pitchFamily="34" charset="0"/>
            </a:endParaRPr>
          </a:p>
          <a:p>
            <a:r>
              <a:rPr lang="en-US" dirty="0" smtClean="0">
                <a:latin typeface="CG Omega" panose="020B0502050508020304" pitchFamily="34" charset="0"/>
              </a:rPr>
              <a:t>The </a:t>
            </a:r>
            <a:r>
              <a:rPr lang="en-US" dirty="0">
                <a:latin typeface="CG Omega" panose="020B0502050508020304" pitchFamily="34" charset="0"/>
              </a:rPr>
              <a:t>Port, along with a number of partners, engages with our Congressional delegation every year to ensure this funding.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84"/>
          <a:stretch/>
        </p:blipFill>
        <p:spPr>
          <a:xfrm>
            <a:off x="-86164" y="1703736"/>
            <a:ext cx="6298011" cy="5162577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0486" y="1537775"/>
            <a:ext cx="5950875" cy="697683"/>
          </a:xfrm>
          <a:prstGeom prst="rect">
            <a:avLst/>
          </a:prstGeom>
          <a:solidFill>
            <a:schemeClr val="tx2">
              <a:lumMod val="20000"/>
              <a:lumOff val="80000"/>
              <a:alpha val="89000"/>
            </a:schemeClr>
          </a:solidFill>
          <a:ln>
            <a:solidFill>
              <a:schemeClr val="bg2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/>
              <a:t>Swinomish Channel </a:t>
            </a:r>
            <a:r>
              <a:rPr lang="en-US" altLang="en-US" sz="2000" dirty="0" smtClean="0"/>
              <a:t>Dredging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5640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108"/>
            <a:ext cx="9144000" cy="201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8" y="187028"/>
            <a:ext cx="3657298" cy="700982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0487" y="1537775"/>
            <a:ext cx="5355914" cy="697683"/>
          </a:xfrm>
          <a:prstGeom prst="rect">
            <a:avLst/>
          </a:prstGeom>
          <a:solidFill>
            <a:schemeClr val="tx2">
              <a:lumMod val="20000"/>
              <a:lumOff val="80000"/>
              <a:alpha val="89000"/>
            </a:schemeClr>
          </a:solidFill>
          <a:ln>
            <a:solidFill>
              <a:schemeClr val="bg2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>
                <a:latin typeface="CG Omega" panose="020B0502050508020304" pitchFamily="34" charset="0"/>
              </a:rPr>
              <a:t>Capital Spending </a:t>
            </a:r>
            <a:r>
              <a:rPr lang="en-US" altLang="en-US" sz="2000" dirty="0" smtClean="0">
                <a:latin typeface="CG Omega" panose="020B0502050508020304" pitchFamily="34" charset="0"/>
              </a:rPr>
              <a:t>1967 to Present</a:t>
            </a:r>
            <a:endParaRPr lang="en-US" altLang="en-US" sz="2000" dirty="0">
              <a:latin typeface="CG Omega" panose="020B0502050508020304" pitchFamily="34" charset="0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171479"/>
              </p:ext>
            </p:extLst>
          </p:nvPr>
        </p:nvGraphicFramePr>
        <p:xfrm>
          <a:off x="164907" y="2235457"/>
          <a:ext cx="8979093" cy="443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5890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108"/>
            <a:ext cx="9144000" cy="201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8" y="187028"/>
            <a:ext cx="3657298" cy="700982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0487" y="1537775"/>
            <a:ext cx="5106532" cy="697683"/>
          </a:xfrm>
          <a:prstGeom prst="rect">
            <a:avLst/>
          </a:prstGeom>
          <a:solidFill>
            <a:schemeClr val="tx2">
              <a:lumMod val="20000"/>
              <a:lumOff val="80000"/>
              <a:alpha val="89000"/>
            </a:schemeClr>
          </a:solidFill>
          <a:ln>
            <a:solidFill>
              <a:schemeClr val="bg2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>
                <a:latin typeface="CG Omega" panose="020B0502050508020304" pitchFamily="34" charset="0"/>
              </a:rPr>
              <a:t>Capital Spending </a:t>
            </a:r>
            <a:r>
              <a:rPr lang="en-US" altLang="en-US" sz="2000" dirty="0" smtClean="0">
                <a:latin typeface="CG Omega" panose="020B0502050508020304" pitchFamily="34" charset="0"/>
              </a:rPr>
              <a:t>by category</a:t>
            </a:r>
            <a:endParaRPr lang="en-US" altLang="en-US" sz="2000" dirty="0">
              <a:latin typeface="CG Omega" panose="020B0502050508020304" pitchFamily="34" charset="0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147901"/>
              </p:ext>
            </p:extLst>
          </p:nvPr>
        </p:nvGraphicFramePr>
        <p:xfrm>
          <a:off x="164907" y="2235458"/>
          <a:ext cx="8979093" cy="4583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25979" y="2799820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18%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spireblog.org/wp-content/uploads/2013/04/chalkboar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5" t="-430" r="10009"/>
          <a:stretch/>
        </p:blipFill>
        <p:spPr bwMode="auto">
          <a:xfrm>
            <a:off x="-27296" y="1514902"/>
            <a:ext cx="6108658" cy="534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108"/>
            <a:ext cx="9144000" cy="201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8" y="187028"/>
            <a:ext cx="3657298" cy="7009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81362" y="1537775"/>
            <a:ext cx="3062638" cy="5320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81362" y="1537775"/>
            <a:ext cx="306263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G Omega" panose="020B0502050508020304" pitchFamily="34" charset="0"/>
              </a:rPr>
              <a:t>We want to listen to our community.</a:t>
            </a:r>
          </a:p>
          <a:p>
            <a:endParaRPr lang="en-US" dirty="0">
              <a:latin typeface="CG Omega" panose="020B0502050508020304" pitchFamily="34" charset="0"/>
            </a:endParaRPr>
          </a:p>
          <a:p>
            <a:r>
              <a:rPr lang="en-US" dirty="0" smtClean="0">
                <a:latin typeface="CG Omega" panose="020B0502050508020304" pitchFamily="34" charset="0"/>
              </a:rPr>
              <a:t>Tell us the improvements you would like to see at your La Conner Marina.</a:t>
            </a:r>
          </a:p>
          <a:p>
            <a:endParaRPr lang="en-US" dirty="0">
              <a:latin typeface="CG Omega" panose="020B0502050508020304" pitchFamily="34" charset="0"/>
            </a:endParaRPr>
          </a:p>
          <a:p>
            <a:r>
              <a:rPr lang="en-US" dirty="0" smtClean="0">
                <a:latin typeface="CG Omega" panose="020B0502050508020304" pitchFamily="34" charset="0"/>
              </a:rPr>
              <a:t>Examples of improvements are provided to the left. </a:t>
            </a:r>
          </a:p>
          <a:p>
            <a:endParaRPr lang="en-US" dirty="0">
              <a:latin typeface="CG Omega" panose="020B0502050508020304" pitchFamily="34" charset="0"/>
            </a:endParaRPr>
          </a:p>
          <a:p>
            <a:r>
              <a:rPr lang="en-US" dirty="0" smtClean="0">
                <a:latin typeface="CG Omega" panose="020B0502050508020304" pitchFamily="34" charset="0"/>
              </a:rPr>
              <a:t>Send your comments to </a:t>
            </a:r>
            <a:r>
              <a:rPr lang="en-US" dirty="0" smtClean="0">
                <a:latin typeface="CG Omega" panose="020B0502050508020304" pitchFamily="34" charset="0"/>
                <a:hlinkClick r:id="rId6"/>
              </a:rPr>
              <a:t>andrew@portofskagit.com</a:t>
            </a:r>
            <a:r>
              <a:rPr lang="en-US" dirty="0" smtClean="0">
                <a:latin typeface="CG Omega" panose="020B0502050508020304" pitchFamily="34" charset="0"/>
              </a:rPr>
              <a:t>  or call (360) 757-0011</a:t>
            </a:r>
          </a:p>
          <a:p>
            <a:endParaRPr lang="en-US" dirty="0">
              <a:latin typeface="CG Omega" panose="020B0502050508020304" pitchFamily="34" charset="0"/>
            </a:endParaRPr>
          </a:p>
          <a:p>
            <a:r>
              <a:rPr lang="en-US" dirty="0" smtClean="0">
                <a:latin typeface="CG Omega" panose="020B0502050508020304" pitchFamily="34" charset="0"/>
              </a:rPr>
              <a:t>Keep up on what is happening at your Port of Skagit. Like our Facebook page </a:t>
            </a:r>
            <a:r>
              <a:rPr lang="en-US" dirty="0" smtClean="0">
                <a:latin typeface="CG Omega" panose="020B0502050508020304" pitchFamily="34" charset="0"/>
                <a:hlinkClick r:id="rId7"/>
              </a:rPr>
              <a:t>HERE</a:t>
            </a:r>
            <a:r>
              <a:rPr lang="en-US" dirty="0" smtClean="0">
                <a:latin typeface="CG Omega" panose="020B0502050508020304" pitchFamily="34" charset="0"/>
              </a:rPr>
              <a:t> and </a:t>
            </a:r>
            <a:r>
              <a:rPr lang="en-US" dirty="0" smtClean="0">
                <a:latin typeface="CG Omega" panose="020B0502050508020304" pitchFamily="34" charset="0"/>
                <a:hlinkClick r:id="rId8"/>
              </a:rPr>
              <a:t>HERE</a:t>
            </a:r>
            <a:r>
              <a:rPr lang="en-US" dirty="0" smtClean="0">
                <a:latin typeface="CG Omega" panose="020B0502050508020304" pitchFamily="34" charset="0"/>
              </a:rPr>
              <a:t> or visit </a:t>
            </a:r>
            <a:r>
              <a:rPr lang="en-US" dirty="0" smtClean="0">
                <a:latin typeface="CG Omega" panose="020B0502050508020304" pitchFamily="34" charset="0"/>
                <a:hlinkClick r:id="rId9"/>
              </a:rPr>
              <a:t>www.portofskagit.com</a:t>
            </a:r>
            <a:r>
              <a:rPr lang="en-US" dirty="0" smtClean="0">
                <a:latin typeface="CG Omega" panose="020B0502050508020304" pitchFamily="34" charset="0"/>
              </a:rPr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0487" y="1537775"/>
            <a:ext cx="2735544" cy="697683"/>
          </a:xfrm>
          <a:prstGeom prst="rect">
            <a:avLst/>
          </a:prstGeom>
          <a:solidFill>
            <a:schemeClr val="tx2">
              <a:lumMod val="20000"/>
              <a:lumOff val="80000"/>
              <a:alpha val="89000"/>
            </a:schemeClr>
          </a:solidFill>
          <a:ln>
            <a:solidFill>
              <a:schemeClr val="bg2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/>
              <a:t>Your Voice</a:t>
            </a:r>
            <a:endParaRPr lang="en-US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30487" y="2606722"/>
            <a:ext cx="56698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Chiller" panose="04020404031007020602" pitchFamily="82" charset="0"/>
              </a:rPr>
              <a:t>Complimentary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Chiller" panose="04020404031007020602" pitchFamily="82" charset="0"/>
              </a:rPr>
              <a:t>Dry Storage Improvements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Chiller" panose="04020404031007020602" pitchFamily="82" charset="0"/>
              </a:rPr>
              <a:t>Economic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Chiller" panose="04020404031007020602" pitchFamily="82" charset="0"/>
              </a:rPr>
              <a:t>In-Water Moorage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Chiller" panose="04020404031007020602" pitchFamily="82" charset="0"/>
              </a:rPr>
              <a:t>Launch and Haul Out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Chiller" panose="04020404031007020602" pitchFamily="82" charset="0"/>
              </a:rPr>
              <a:t>Level of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Chiller" panose="04020404031007020602" pitchFamily="82" charset="0"/>
              </a:rPr>
              <a:t>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Chiller" panose="04020404031007020602" pitchFamily="82" charset="0"/>
              </a:rPr>
              <a:t>Security Upgrades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Chiller" panose="04020404031007020602" pitchFamily="82" charset="0"/>
              </a:rPr>
              <a:t>Technology Upgrades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81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81362" y="1886615"/>
            <a:ext cx="3062638" cy="48257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901" y="1176942"/>
            <a:ext cx="4825787" cy="6245135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826" y="1537775"/>
            <a:ext cx="3967967" cy="697683"/>
          </a:xfrm>
          <a:prstGeom prst="rect">
            <a:avLst/>
          </a:prstGeom>
          <a:solidFill>
            <a:schemeClr val="accent1">
              <a:alpha val="89000"/>
            </a:schemeClr>
          </a:solidFill>
          <a:ln>
            <a:solidFill>
              <a:schemeClr val="bg2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/>
              <a:t>1966</a:t>
            </a:r>
            <a:r>
              <a:rPr lang="en-US" altLang="en-US" dirty="0" smtClean="0"/>
              <a:t> </a:t>
            </a:r>
            <a:r>
              <a:rPr lang="en-US" altLang="en-US" sz="2000" dirty="0" smtClean="0"/>
              <a:t>Project Rendering</a:t>
            </a:r>
            <a:endParaRPr lang="en-US" alt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108"/>
            <a:ext cx="9144000" cy="201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8" y="187028"/>
            <a:ext cx="3657298" cy="7009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71558" y="1886615"/>
            <a:ext cx="3002507" cy="4085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G Omega" panose="020B0502050508020304" pitchFamily="34" charset="0"/>
              </a:rPr>
              <a:t>The Port’s first economic development plan called for a boat harbor in La Conner. </a:t>
            </a:r>
            <a:endParaRPr lang="en-US" dirty="0" smtClean="0">
              <a:latin typeface="CG Omega" panose="020B0502050508020304" pitchFamily="34" charset="0"/>
            </a:endParaRPr>
          </a:p>
          <a:p>
            <a:endParaRPr lang="en-US" dirty="0">
              <a:latin typeface="CG Omega" panose="020B0502050508020304" pitchFamily="34" charset="0"/>
            </a:endParaRPr>
          </a:p>
          <a:p>
            <a:r>
              <a:rPr lang="en-US" dirty="0" smtClean="0">
                <a:latin typeface="CG Omega" panose="020B0502050508020304" pitchFamily="34" charset="0"/>
              </a:rPr>
              <a:t>The </a:t>
            </a:r>
            <a:r>
              <a:rPr lang="en-US" dirty="0">
                <a:latin typeface="CG Omega" panose="020B0502050508020304" pitchFamily="34" charset="0"/>
              </a:rPr>
              <a:t>facilities envisioned included:</a:t>
            </a:r>
          </a:p>
          <a:p>
            <a:endParaRPr lang="en-US" dirty="0">
              <a:latin typeface="CG Omega" panose="020B05020505080203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G Omega" panose="020B0502050508020304" pitchFamily="34" charset="0"/>
              </a:rPr>
              <a:t>Loading/unloading facilities for barge traffic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G Omega" panose="020B0502050508020304" pitchFamily="34" charset="0"/>
              </a:rPr>
              <a:t>Warehouses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G Omega" panose="020B0502050508020304" pitchFamily="34" charset="0"/>
              </a:rPr>
              <a:t>Up to 250 slips for commercial fishing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G Omega" panose="020B0502050508020304" pitchFamily="34" charset="0"/>
              </a:rPr>
              <a:t>Up to 350 slips for pleasure boats</a:t>
            </a:r>
            <a:r>
              <a:rPr lang="en-US" dirty="0">
                <a:solidFill>
                  <a:schemeClr val="bg2"/>
                </a:solidFill>
                <a:latin typeface="CG Omega" panose="020B05020505080203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9795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081362" y="1891968"/>
            <a:ext cx="3062638" cy="48257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8975" r="18583" b="19473"/>
          <a:stretch/>
        </p:blipFill>
        <p:spPr>
          <a:xfrm>
            <a:off x="-54591" y="1889757"/>
            <a:ext cx="6127845" cy="482799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108"/>
            <a:ext cx="9144000" cy="201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8" y="187028"/>
            <a:ext cx="3657298" cy="700982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1511" y="1540916"/>
            <a:ext cx="3187648" cy="697683"/>
          </a:xfrm>
          <a:prstGeom prst="rect">
            <a:avLst/>
          </a:prstGeom>
          <a:solidFill>
            <a:schemeClr val="accent1">
              <a:alpha val="89000"/>
            </a:schemeClr>
          </a:solidFill>
          <a:ln>
            <a:solidFill>
              <a:schemeClr val="bg2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/>
              <a:t>1969</a:t>
            </a:r>
            <a:r>
              <a:rPr lang="en-US" altLang="en-US" dirty="0"/>
              <a:t> </a:t>
            </a:r>
            <a:r>
              <a:rPr lang="en-US" altLang="en-US" sz="2000" dirty="0"/>
              <a:t>Aerial Photo</a:t>
            </a:r>
          </a:p>
        </p:txBody>
      </p:sp>
      <p:sp>
        <p:nvSpPr>
          <p:cNvPr id="5" name="Oval 4"/>
          <p:cNvSpPr/>
          <p:nvPr/>
        </p:nvSpPr>
        <p:spPr>
          <a:xfrm>
            <a:off x="1665027" y="3875964"/>
            <a:ext cx="1201002" cy="158602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09731" y="1889757"/>
            <a:ext cx="2934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G Omega" panose="020B0502050508020304" pitchFamily="34" charset="0"/>
              </a:rPr>
              <a:t>Pictured left: aerial view of the proposed boat harbor location.</a:t>
            </a:r>
            <a:endParaRPr lang="en-US" dirty="0">
              <a:latin typeface="CG Omega" panose="020B0502050508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63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081362" y="1886614"/>
            <a:ext cx="3062638" cy="48311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9" descr="E-1 History Page - Marina excavation late 1960s.jpg"/>
          <p:cNvPicPr>
            <a:picLocks noChangeAspect="1"/>
          </p:cNvPicPr>
          <p:nvPr/>
        </p:nvPicPr>
        <p:blipFill rotWithShape="1">
          <a:blip r:embed="rId3" cstate="print"/>
          <a:srcRect l="-18119" t="221" r="19776" b="21208"/>
          <a:stretch/>
        </p:blipFill>
        <p:spPr>
          <a:xfrm>
            <a:off x="-1460310" y="1886614"/>
            <a:ext cx="7670041" cy="4831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1511" y="1540916"/>
            <a:ext cx="4830740" cy="697683"/>
          </a:xfrm>
          <a:prstGeom prst="rect">
            <a:avLst/>
          </a:prstGeom>
          <a:solidFill>
            <a:schemeClr val="accent1">
              <a:alpha val="89000"/>
            </a:schemeClr>
          </a:solidFill>
          <a:ln>
            <a:solidFill>
              <a:schemeClr val="bg2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/>
              <a:t>1970</a:t>
            </a:r>
            <a:r>
              <a:rPr lang="en-US" altLang="en-US" dirty="0" smtClean="0"/>
              <a:t> </a:t>
            </a:r>
            <a:r>
              <a:rPr lang="en-US" altLang="en-US" sz="2000" dirty="0" smtClean="0"/>
              <a:t>First Phase Completed</a:t>
            </a:r>
            <a:endParaRPr lang="en-US" alt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108"/>
            <a:ext cx="9144000" cy="201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8" y="187028"/>
            <a:ext cx="3657298" cy="700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64323" y="1889757"/>
            <a:ext cx="28796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G Omega" panose="020B0502050508020304" pitchFamily="34" charset="0"/>
              </a:rPr>
              <a:t>The Port of Skagit completes the first phase of the La Conner Marina, a much needed small-boat harbor to serve maritime traffic through the Swinomish Channel.</a:t>
            </a:r>
          </a:p>
          <a:p>
            <a:endParaRPr lang="en-US" dirty="0">
              <a:latin typeface="CG Omega" panose="020B0502050508020304" pitchFamily="34" charset="0"/>
            </a:endParaRPr>
          </a:p>
          <a:p>
            <a:r>
              <a:rPr lang="en-US" dirty="0" smtClean="0">
                <a:latin typeface="CG Omega" panose="020B0502050508020304" pitchFamily="34" charset="0"/>
              </a:rPr>
              <a:t>To view a timeline of Port history click </a:t>
            </a:r>
            <a:r>
              <a:rPr lang="en-US" dirty="0" smtClean="0">
                <a:latin typeface="CG Omega" panose="020B0502050508020304" pitchFamily="34" charset="0"/>
                <a:hlinkClick r:id="rId6"/>
              </a:rPr>
              <a:t>HERE</a:t>
            </a:r>
            <a:endParaRPr lang="en-US" dirty="0">
              <a:latin typeface="CG Omega" panose="020B0502050508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2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77"/>
          <a:stretch/>
        </p:blipFill>
        <p:spPr>
          <a:xfrm>
            <a:off x="3582976" y="4341776"/>
            <a:ext cx="2498385" cy="2516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83"/>
          <a:stretch/>
        </p:blipFill>
        <p:spPr>
          <a:xfrm>
            <a:off x="3582977" y="1886613"/>
            <a:ext cx="2498384" cy="2356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8"/>
          <a:stretch/>
        </p:blipFill>
        <p:spPr>
          <a:xfrm>
            <a:off x="-20941" y="4369517"/>
            <a:ext cx="3541465" cy="2513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41" y="1886613"/>
            <a:ext cx="3541465" cy="23567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81362" y="1886613"/>
            <a:ext cx="3062638" cy="49713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1511" y="1540916"/>
            <a:ext cx="3780695" cy="697683"/>
          </a:xfrm>
          <a:prstGeom prst="rect">
            <a:avLst/>
          </a:prstGeom>
          <a:solidFill>
            <a:schemeClr val="accent2">
              <a:lumMod val="60000"/>
              <a:lumOff val="40000"/>
              <a:alpha val="89000"/>
            </a:schemeClr>
          </a:solidFill>
          <a:ln>
            <a:solidFill>
              <a:schemeClr val="bg2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/>
              <a:t>The Port’s Vision</a:t>
            </a:r>
            <a:endParaRPr lang="en-US" alt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108"/>
            <a:ext cx="9144000" cy="201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8" y="187028"/>
            <a:ext cx="3657298" cy="700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64323" y="1889757"/>
            <a:ext cx="28796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i="1" dirty="0">
                <a:latin typeface="CG Omega" panose="020B0502050508020304" pitchFamily="34" charset="0"/>
              </a:rPr>
              <a:t>The La Conner Marina is t</a:t>
            </a:r>
            <a:r>
              <a:rPr lang="en-US" i="1" dirty="0">
                <a:latin typeface="CG Omega" panose="020B0502050508020304" pitchFamily="34" charset="0"/>
              </a:rPr>
              <a:t>he premier destination in Puget Sound for recreational boaters, commercial fishers and marine-related businesses.</a:t>
            </a:r>
            <a:r>
              <a:rPr lang="en-US" dirty="0">
                <a:latin typeface="CG Omega" panose="020B0502050508020304" pitchFamily="34" charset="0"/>
              </a:rPr>
              <a:t> </a:t>
            </a:r>
            <a:endParaRPr lang="en-US" altLang="en-US" dirty="0">
              <a:latin typeface="CG Omega" panose="020B0502050508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2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:\SHARED\MAPS\Marina\Marina 2009 Aerial with Boundar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 t="1640" r="2754"/>
          <a:stretch/>
        </p:blipFill>
        <p:spPr bwMode="auto">
          <a:xfrm rot="10800000">
            <a:off x="-99184" y="1897039"/>
            <a:ext cx="6180545" cy="496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081362" y="1886613"/>
            <a:ext cx="3062638" cy="49713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1510" y="1540916"/>
            <a:ext cx="4247857" cy="697683"/>
          </a:xfrm>
          <a:prstGeom prst="rect">
            <a:avLst/>
          </a:prstGeom>
          <a:solidFill>
            <a:schemeClr val="accent2">
              <a:lumMod val="60000"/>
              <a:lumOff val="40000"/>
              <a:alpha val="89000"/>
            </a:schemeClr>
          </a:solidFill>
          <a:ln>
            <a:solidFill>
              <a:schemeClr val="bg2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/>
              <a:t>The Marina Today</a:t>
            </a:r>
            <a:endParaRPr lang="en-US" alt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108"/>
            <a:ext cx="9144000" cy="201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8" y="187028"/>
            <a:ext cx="3657298" cy="700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1361" y="1889757"/>
            <a:ext cx="30626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G Omega" panose="020B0502050508020304" pitchFamily="34" charset="0"/>
              </a:rPr>
              <a:t>Dry stack facility can accommodate up to 180 boats up to 36 feet in </a:t>
            </a:r>
            <a:r>
              <a:rPr lang="en-US" dirty="0" smtClean="0">
                <a:latin typeface="CG Omega" panose="020B0502050508020304" pitchFamily="34" charset="0"/>
              </a:rPr>
              <a:t>length</a:t>
            </a:r>
          </a:p>
          <a:p>
            <a:endParaRPr lang="en-US" dirty="0" smtClean="0">
              <a:latin typeface="CG Omega" panose="020B05020505080203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G Omega" panose="020B0502050508020304" pitchFamily="34" charset="0"/>
              </a:rPr>
              <a:t>Total upland area is approximately 42 </a:t>
            </a:r>
            <a:r>
              <a:rPr lang="en-US" dirty="0" smtClean="0">
                <a:latin typeface="CG Omega" panose="020B0502050508020304" pitchFamily="34" charset="0"/>
              </a:rPr>
              <a:t>acres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CG Omega" panose="020B05020505080203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CG Omega" panose="020B0502050508020304" pitchFamily="34" charset="0"/>
              </a:rPr>
              <a:t>For a complete list of services available click </a:t>
            </a:r>
            <a:r>
              <a:rPr lang="en-US" dirty="0" smtClean="0">
                <a:latin typeface="CG Omega" panose="020B0502050508020304" pitchFamily="34" charset="0"/>
                <a:hlinkClick r:id="rId6"/>
              </a:rPr>
              <a:t>HERE</a:t>
            </a:r>
            <a:endParaRPr lang="en-US" dirty="0" smtClean="0">
              <a:latin typeface="CG Omega" panose="020B05020505080203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2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/>
          <a:stretch/>
        </p:blipFill>
        <p:spPr>
          <a:xfrm>
            <a:off x="-40376" y="1856096"/>
            <a:ext cx="9144000" cy="500190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1511" y="1540916"/>
            <a:ext cx="4663494" cy="697683"/>
          </a:xfrm>
          <a:prstGeom prst="rect">
            <a:avLst/>
          </a:prstGeom>
          <a:solidFill>
            <a:schemeClr val="tx2">
              <a:lumMod val="20000"/>
              <a:lumOff val="80000"/>
              <a:alpha val="89000"/>
            </a:schemeClr>
          </a:solidFill>
          <a:ln>
            <a:solidFill>
              <a:schemeClr val="bg2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/>
              <a:t>Master Plan Update</a:t>
            </a:r>
            <a:endParaRPr lang="en-US" alt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108"/>
            <a:ext cx="9144000" cy="201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8" y="187028"/>
            <a:ext cx="3657298" cy="7009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376" y="4663129"/>
            <a:ext cx="9224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G Omega" panose="020B0502050508020304" pitchFamily="34" charset="0"/>
              </a:rPr>
              <a:t>The Port of Skagit takes its stewardship of the La Conner Marina seriously. To ensure the marina continues to operate as a high-quality, useful facility for maritime purposes, the Port maintains a master plan to guide future developments</a:t>
            </a:r>
            <a:r>
              <a:rPr lang="en-US" dirty="0" smtClean="0">
                <a:latin typeface="CG Omega" panose="020B0502050508020304" pitchFamily="34" charset="0"/>
              </a:rPr>
              <a:t>.</a:t>
            </a:r>
          </a:p>
          <a:p>
            <a:pPr algn="ctr"/>
            <a:endParaRPr lang="en-US" dirty="0">
              <a:solidFill>
                <a:srgbClr val="666666"/>
              </a:solidFill>
              <a:latin typeface="CG Omega" panose="020B0502050508020304" pitchFamily="34" charset="0"/>
            </a:endParaRPr>
          </a:p>
          <a:p>
            <a:pPr algn="ctr"/>
            <a:r>
              <a:rPr lang="en-US" dirty="0">
                <a:latin typeface="CG Omega" panose="020B0502050508020304" pitchFamily="34" charset="0"/>
              </a:rPr>
              <a:t>Major goal of the master plan update is to define primary focus areas for industrial needs and recreational/tourism needs.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7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0486" y="1537775"/>
            <a:ext cx="6303565" cy="697683"/>
          </a:xfrm>
          <a:prstGeom prst="rect">
            <a:avLst/>
          </a:prstGeom>
          <a:solidFill>
            <a:schemeClr val="tx2">
              <a:lumMod val="20000"/>
              <a:lumOff val="80000"/>
              <a:alpha val="89000"/>
            </a:schemeClr>
          </a:solidFill>
          <a:ln>
            <a:solidFill>
              <a:schemeClr val="bg2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/>
              <a:t>In-Water Moorage </a:t>
            </a:r>
            <a:r>
              <a:rPr lang="en-US" altLang="en-US" sz="2000" dirty="0" smtClean="0"/>
              <a:t>Current Slip Mix</a:t>
            </a:r>
            <a:endParaRPr lang="en-US" alt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108"/>
            <a:ext cx="9144000" cy="201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8" y="187028"/>
            <a:ext cx="3657298" cy="700982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974338"/>
              </p:ext>
            </p:extLst>
          </p:nvPr>
        </p:nvGraphicFramePr>
        <p:xfrm>
          <a:off x="729926" y="2687711"/>
          <a:ext cx="5381570" cy="3653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-2850437" y="3903355"/>
            <a:ext cx="643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G Omega" panose="020B0502050508020304" pitchFamily="34" charset="0"/>
              </a:rPr>
              <a:t>Percentage</a:t>
            </a:r>
            <a:endParaRPr lang="en-US" sz="2000" dirty="0">
              <a:latin typeface="CG Omega" panose="020B05020505080203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948997" y="645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G Omega" panose="020B0502050508020304" pitchFamily="34" charset="0"/>
              </a:rPr>
              <a:t>Slip Size</a:t>
            </a:r>
            <a:endParaRPr lang="en-US" sz="2000" dirty="0">
              <a:latin typeface="CG Omega" panose="020B05020505080203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1362" y="2235458"/>
            <a:ext cx="3062638" cy="4622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167988" y="2235458"/>
            <a:ext cx="29745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G Omega" panose="020B05020505080203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G Omega" panose="020B0502050508020304" pitchFamily="34" charset="0"/>
              </a:rPr>
              <a:t>478 </a:t>
            </a:r>
            <a:r>
              <a:rPr lang="en-US" dirty="0">
                <a:latin typeface="CG Omega" panose="020B0502050508020304" pitchFamily="34" charset="0"/>
              </a:rPr>
              <a:t>slips ranging from 26 </a:t>
            </a:r>
            <a:r>
              <a:rPr lang="en-US" dirty="0" err="1">
                <a:latin typeface="CG Omega" panose="020B0502050508020304" pitchFamily="34" charset="0"/>
              </a:rPr>
              <a:t>ft</a:t>
            </a:r>
            <a:r>
              <a:rPr lang="en-US" dirty="0">
                <a:latin typeface="CG Omega" panose="020B0502050508020304" pitchFamily="34" charset="0"/>
              </a:rPr>
              <a:t> to 50 </a:t>
            </a:r>
            <a:r>
              <a:rPr lang="en-US" dirty="0" smtClean="0">
                <a:latin typeface="CG Omega" panose="020B0502050508020304" pitchFamily="34" charset="0"/>
              </a:rPr>
              <a:t>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G Omega" panose="020B05020505080203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G Omega" panose="020B0502050508020304" pitchFamily="34" charset="0"/>
              </a:rPr>
              <a:t>One </a:t>
            </a:r>
            <a:r>
              <a:rPr lang="en-US" dirty="0">
                <a:latin typeface="CG Omega" panose="020B0502050508020304" pitchFamily="34" charset="0"/>
              </a:rPr>
              <a:t>major goal for float replacement is to modernize the slip mix to allow more in-water space for boats between 35 and 45 feet in length.</a:t>
            </a:r>
          </a:p>
        </p:txBody>
      </p:sp>
    </p:spTree>
    <p:extLst>
      <p:ext uri="{BB962C8B-B14F-4D97-AF65-F5344CB8AC3E}">
        <p14:creationId xmlns:p14="http://schemas.microsoft.com/office/powerpoint/2010/main" val="106251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180544" y="1886613"/>
            <a:ext cx="2963455" cy="54615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108"/>
            <a:ext cx="9144000" cy="201569"/>
          </a:xfrm>
          <a:prstGeom prst="rect">
            <a:avLst/>
          </a:prstGeom>
        </p:spPr>
      </p:pic>
      <p:pic>
        <p:nvPicPr>
          <p:cNvPr id="9" name="Picture 2" descr="S:\SHARED\MAPS\Marina\Marina 2009 Aerial with Boundar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 t="1640" r="2754"/>
          <a:stretch/>
        </p:blipFill>
        <p:spPr bwMode="auto">
          <a:xfrm rot="10800000">
            <a:off x="0" y="1886616"/>
            <a:ext cx="6180545" cy="496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8" y="187028"/>
            <a:ext cx="3657298" cy="700982"/>
          </a:xfrm>
          <a:prstGeom prst="rect">
            <a:avLst/>
          </a:prstGeom>
        </p:spPr>
      </p:pic>
      <p:pic>
        <p:nvPicPr>
          <p:cNvPr id="12" name="Content Placeholder 2"/>
          <p:cNvPicPr>
            <a:picLocks noGrp="1"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"/>
          <a:stretch/>
        </p:blipFill>
        <p:spPr>
          <a:xfrm rot="5400000">
            <a:off x="2015649" y="242411"/>
            <a:ext cx="5112701" cy="909879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0486" y="1537775"/>
            <a:ext cx="3543739" cy="697683"/>
          </a:xfrm>
          <a:prstGeom prst="rect">
            <a:avLst/>
          </a:prstGeom>
          <a:solidFill>
            <a:schemeClr val="tx2">
              <a:lumMod val="20000"/>
              <a:lumOff val="80000"/>
              <a:alpha val="89000"/>
            </a:schemeClr>
          </a:solidFill>
          <a:ln>
            <a:solidFill>
              <a:schemeClr val="bg2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/>
              <a:t>Basin Dredging</a:t>
            </a:r>
            <a:endParaRPr lang="en-US" alt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6203148" y="1929487"/>
            <a:ext cx="27723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G Omega" panose="020B0502050508020304" pitchFamily="34" charset="0"/>
              </a:rPr>
              <a:t>Marina Dredge – Plans to dredge the south basin in 2016.</a:t>
            </a:r>
          </a:p>
          <a:p>
            <a:endParaRPr lang="en-US" dirty="0">
              <a:latin typeface="CG Omega" panose="020B0502050508020304" pitchFamily="34" charset="0"/>
            </a:endParaRPr>
          </a:p>
          <a:p>
            <a:r>
              <a:rPr lang="en-US" dirty="0">
                <a:latin typeface="CG Omega" panose="020B0502050508020304" pitchFamily="34" charset="0"/>
              </a:rPr>
              <a:t>Survey shows south basin between -12 and -5 currently. North basin dredged more recently and is scheduled for dredging in 2017.</a:t>
            </a:r>
          </a:p>
        </p:txBody>
      </p:sp>
    </p:spTree>
    <p:extLst>
      <p:ext uri="{BB962C8B-B14F-4D97-AF65-F5344CB8AC3E}">
        <p14:creationId xmlns:p14="http://schemas.microsoft.com/office/powerpoint/2010/main" val="191102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75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750"/>
                            </p:stCondLst>
                            <p:childTnLst>
                              <p:par>
                                <p:cTn id="2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25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5" grpId="0" animBg="1"/>
      <p:bldP spid="2" grpId="0"/>
      <p:bldP spid="2" grpId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11581</TotalTime>
  <Words>504</Words>
  <Application>Microsoft Office PowerPoint</Application>
  <PresentationFormat>On-screen Show (4:3)</PresentationFormat>
  <Paragraphs>97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CG Omega</vt:lpstr>
      <vt:lpstr>Chiller</vt:lpstr>
      <vt:lpstr>Wingdings 3</vt:lpstr>
      <vt:lpstr>Wisp</vt:lpstr>
      <vt:lpstr>La Conner Marina Master Plan Update   November/December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Kaitlin Ingalls</dc:creator>
  <cp:lastModifiedBy>Andrew Entrikin</cp:lastModifiedBy>
  <cp:revision>153</cp:revision>
  <cp:lastPrinted>2015-11-11T01:40:20Z</cp:lastPrinted>
  <dcterms:created xsi:type="dcterms:W3CDTF">2013-10-23T17:42:42Z</dcterms:created>
  <dcterms:modified xsi:type="dcterms:W3CDTF">2016-01-04T16:39:27Z</dcterms:modified>
</cp:coreProperties>
</file>